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Sora Semi Bold" charset="0"/>
      <p:regular r:id="rId13"/>
    </p:embeddedFont>
    <p:embeddedFont>
      <p:font typeface="Book Antiqua" pitchFamily="18" charset="0"/>
      <p:regular r:id="rId14"/>
      <p:bold r:id="rId15"/>
      <p:italic r:id="rId16"/>
      <p:boldItalic r:id="rId17"/>
    </p:embeddedFont>
    <p:embeddedFont>
      <p:font typeface="Sora Light" charset="0"/>
      <p:regular r:id="rId18"/>
    </p:embeddedFont>
    <p:embeddedFont>
      <p:font typeface="Consolas" pitchFamily="49" charset="0"/>
      <p:regular r:id="rId19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Wingdings 2" pitchFamily="18" charset="2"/>
      <p:regular r:id="rId27"/>
    </p:embeddedFont>
    <p:embeddedFont>
      <p:font typeface="Wingdings 3" pitchFamily="18" charset="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75248" y="1645920"/>
            <a:ext cx="13167360" cy="2194560"/>
          </a:xfrm>
        </p:spPr>
        <p:txBody>
          <a:bodyPr vert="horz" lIns="65311" tIns="0" rIns="6531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69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94560" y="3998038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731520"/>
            <a:ext cx="11338560" cy="219456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9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0320" y="3009343"/>
            <a:ext cx="11338560" cy="1811654"/>
          </a:xfrm>
        </p:spPr>
        <p:txBody>
          <a:bodyPr anchor="t"/>
          <a:lstStyle>
            <a:lvl1pPr marL="104498" indent="0" algn="l">
              <a:buNone/>
              <a:defRPr sz="29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679680" y="7700011"/>
            <a:ext cx="1219200" cy="438150"/>
          </a:xfrm>
        </p:spPr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7660"/>
            <a:ext cx="13167360" cy="13716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842135"/>
            <a:ext cx="6464301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1842135"/>
            <a:ext cx="6466840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834640"/>
            <a:ext cx="6464301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834640"/>
            <a:ext cx="6466840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31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1521" y="1828800"/>
            <a:ext cx="4813301" cy="5522596"/>
          </a:xfrm>
        </p:spPr>
        <p:txBody>
          <a:bodyPr/>
          <a:lstStyle>
            <a:lvl1pPr marL="0" indent="0"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31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0" y="731520"/>
            <a:ext cx="8778240" cy="626746"/>
          </a:xfrm>
        </p:spPr>
        <p:txBody>
          <a:bodyPr lIns="65311" rIns="65311" bIns="0" anchor="b">
            <a:sp3d prstMaterial="softEdge"/>
          </a:bodyPr>
          <a:lstStyle>
            <a:lvl1pPr algn="ctr">
              <a:buNone/>
              <a:defRPr sz="29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26080" y="2198370"/>
            <a:ext cx="8778240" cy="475488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46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6080" y="1400145"/>
            <a:ext cx="8778240" cy="636422"/>
          </a:xfrm>
        </p:spPr>
        <p:txBody>
          <a:bodyPr lIns="65311" tIns="65311" rIns="65311" anchor="t"/>
          <a:lstStyle>
            <a:lvl1pPr marL="0" indent="0" algn="ctr"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650992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3152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1ABA4E-CD72-497B-97AA-7213B3980F60}" type="datetimeFigureOut">
              <a:rPr lang="en-US" smtClean="0"/>
              <a:pPr/>
              <a:t>2/1/2026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998720" y="7700011"/>
            <a:ext cx="46329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ct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679680" y="7700011"/>
            <a:ext cx="1219200" cy="438150"/>
          </a:xfrm>
          <a:prstGeom prst="rect">
            <a:avLst/>
          </a:prstGeom>
        </p:spPr>
        <p:txBody>
          <a:bodyPr vert="horz" lIns="0" tIns="65311" rIns="0" bIns="65311" anchor="b"/>
          <a:lstStyle>
            <a:lvl1pPr algn="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2E57653-3E58-4892-A7ED-712530ACC68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59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83732" indent="-587799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240909" indent="-404928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19713" indent="-326555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933206" indent="-26124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20751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5" indent="-26124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374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09574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383111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-3-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-3-5.svg"/><Relationship Id="rId5" Type="http://schemas.openxmlformats.org/officeDocument/2006/relationships/image" Target="../media/image-3-3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2536508"/>
            <a:ext cx="7627382" cy="2138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Веб-программирование: Основы и Новые Технологии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44709" y="4999553"/>
            <a:ext cx="76273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Погружение в мир создания сайтов: от клиент-серверной архитектуры до базовых элементов HTML и роли цвета в дизайне.</a:t>
            </a:r>
            <a:endParaRPr lang="en-US" sz="1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6395" y="745569"/>
            <a:ext cx="5781199" cy="6450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Итоги и Рекомендации</a:t>
            </a:r>
            <a:endParaRPr lang="en-US" sz="4050" dirty="0"/>
          </a:p>
        </p:txBody>
      </p:sp>
      <p:sp>
        <p:nvSpPr>
          <p:cNvPr id="3" name="Shape 1"/>
          <p:cNvSpPr/>
          <p:nvPr/>
        </p:nvSpPr>
        <p:spPr>
          <a:xfrm>
            <a:off x="686395" y="1745694"/>
            <a:ext cx="196096" cy="1176814"/>
          </a:xfrm>
          <a:prstGeom prst="roundRect">
            <a:avLst>
              <a:gd name="adj" fmla="val 4200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60013" y="1941790"/>
            <a:ext cx="3512106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Фундамент Веб-Разработки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060013" y="2370892"/>
            <a:ext cx="12883991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Веб-программирование является основой для создания интерактивных и функциональных веб-сайтов.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980599" y="3100030"/>
            <a:ext cx="196096" cy="1176814"/>
          </a:xfrm>
          <a:prstGeom prst="roundRect">
            <a:avLst>
              <a:gd name="adj" fmla="val 4200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354217" y="3296126"/>
            <a:ext cx="5054798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HTML и Цвет — Ключевые Инструменты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54217" y="3725227"/>
            <a:ext cx="12589788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HTML определяет структуру, а цвет — эстетику и пользовательский опыт.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1274802" y="4454366"/>
            <a:ext cx="196096" cy="1176814"/>
          </a:xfrm>
          <a:prstGeom prst="roundRect">
            <a:avLst>
              <a:gd name="adj" fmla="val 4200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648420" y="4650462"/>
            <a:ext cx="2825591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Постоянное Обучение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648420" y="5079563"/>
            <a:ext cx="12295584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Мир веб-технологий быстро меняется. Регулярное изучение новых стандартов и инструментов — залог успеха.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569006" y="5808702"/>
            <a:ext cx="196096" cy="1176814"/>
          </a:xfrm>
          <a:prstGeom prst="roundRect">
            <a:avLst>
              <a:gd name="adj" fmla="val 42009"/>
            </a:avLst>
          </a:prstGeom>
          <a:solidFill>
            <a:srgbClr val="F9D2D6"/>
          </a:solidFill>
          <a:ln w="7620">
            <a:solidFill>
              <a:srgbClr val="DFB8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42624" y="6004798"/>
            <a:ext cx="258068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Начните с Простого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942624" y="6433899"/>
            <a:ext cx="12001381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Практикуйтесь в создании статичных страниц, экспериментируйте с цветами и структурой, чтобы закрепить знания.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86395" y="7185184"/>
            <a:ext cx="13257609" cy="29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Эти основы помогут вам построить крепкий фундамент для дальнейшего развития в веб-программировании.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4611" y="730687"/>
            <a:ext cx="13241179" cy="13056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1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Введение в Веб-Программирование и Клиент-Серверную Архитектуру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611" y="2513409"/>
            <a:ext cx="8437245" cy="47810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623584" y="2881193"/>
            <a:ext cx="4319707" cy="3954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Клиент-серверная технология: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Основа взаимодействия браузера и удаленного сервера.</a:t>
            </a:r>
            <a:endParaRPr lang="en-US" sz="15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WWW (World Wide Web):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Глобальная сеть взаимосвязанных документов, доступных по всему миру.</a:t>
            </a:r>
            <a:endParaRPr lang="en-US" sz="15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URL (Uniform Resource Locator):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Универсальный способ определения адреса каждого ресурса в интернете.</a:t>
            </a:r>
            <a:endParaRPr lang="en-US" sz="1550" dirty="0"/>
          </a:p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5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HTTP (HyperText Transfer Protocol):</a:t>
            </a:r>
            <a:r>
              <a:rPr lang="en-US" sz="15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Стандартный протокол для передачи гипертекста, по которому обмениваются данными браузер и сервер.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8866" y="937736"/>
            <a:ext cx="7779068" cy="12827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HTML: Язык Гипертекстовой Разметки</a:t>
            </a:r>
            <a:endParaRPr lang="en-US" sz="4000" dirty="0"/>
          </a:p>
        </p:txBody>
      </p:sp>
      <p:sp>
        <p:nvSpPr>
          <p:cNvPr id="4" name="Shape 1"/>
          <p:cNvSpPr/>
          <p:nvPr/>
        </p:nvSpPr>
        <p:spPr>
          <a:xfrm>
            <a:off x="6168866" y="2776061"/>
            <a:ext cx="3801785" cy="231648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6168866" y="2753201"/>
            <a:ext cx="3801785" cy="91440"/>
          </a:xfrm>
          <a:prstGeom prst="roundRect">
            <a:avLst>
              <a:gd name="adj" fmla="val 89565"/>
            </a:avLst>
          </a:prstGeom>
          <a:solidFill>
            <a:srgbClr val="DA1B2E"/>
          </a:solidFill>
          <a:ln/>
        </p:spPr>
      </p:sp>
      <p:sp>
        <p:nvSpPr>
          <p:cNvPr id="6" name="Shape 3"/>
          <p:cNvSpPr/>
          <p:nvPr/>
        </p:nvSpPr>
        <p:spPr>
          <a:xfrm>
            <a:off x="7777222" y="2483644"/>
            <a:ext cx="584954" cy="584954"/>
          </a:xfrm>
          <a:prstGeom prst="roundRect">
            <a:avLst>
              <a:gd name="adj" fmla="val 156320"/>
            </a:avLst>
          </a:prstGeom>
          <a:solidFill>
            <a:srgbClr val="DA1B2E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952720" y="2659023"/>
            <a:ext cx="233958" cy="2339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386632" y="3263503"/>
            <a:ext cx="3052048" cy="320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Структура и Назначение</a:t>
            </a:r>
            <a:endParaRPr lang="en-US" sz="2000" dirty="0"/>
          </a:p>
        </p:txBody>
      </p:sp>
      <p:sp>
        <p:nvSpPr>
          <p:cNvPr id="9" name="Text 5"/>
          <p:cNvSpPr/>
          <p:nvPr/>
        </p:nvSpPr>
        <p:spPr>
          <a:xfrm>
            <a:off x="6386632" y="3689390"/>
            <a:ext cx="3366254" cy="889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HTML определяет содержание и структуру веб-страницы, являясь каркасом любого сайта.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10146030" y="2776061"/>
            <a:ext cx="3801904" cy="2316480"/>
          </a:xfrm>
          <a:prstGeom prst="roundRect">
            <a:avLst>
              <a:gd name="adj" fmla="val 4737"/>
            </a:avLst>
          </a:prstGeom>
          <a:solidFill>
            <a:srgbClr val="FFFFFF"/>
          </a:solidFill>
          <a:ln/>
        </p:spPr>
      </p:sp>
      <p:sp>
        <p:nvSpPr>
          <p:cNvPr id="11" name="Shape 7"/>
          <p:cNvSpPr/>
          <p:nvPr/>
        </p:nvSpPr>
        <p:spPr>
          <a:xfrm>
            <a:off x="10146030" y="2753201"/>
            <a:ext cx="3801904" cy="91440"/>
          </a:xfrm>
          <a:prstGeom prst="roundRect">
            <a:avLst>
              <a:gd name="adj" fmla="val 89565"/>
            </a:avLst>
          </a:prstGeom>
          <a:solidFill>
            <a:srgbClr val="DA1B2E"/>
          </a:solidFill>
          <a:ln/>
        </p:spPr>
      </p:sp>
      <p:sp>
        <p:nvSpPr>
          <p:cNvPr id="12" name="Shape 8"/>
          <p:cNvSpPr/>
          <p:nvPr/>
        </p:nvSpPr>
        <p:spPr>
          <a:xfrm>
            <a:off x="11754505" y="2483644"/>
            <a:ext cx="584954" cy="584954"/>
          </a:xfrm>
          <a:prstGeom prst="roundRect">
            <a:avLst>
              <a:gd name="adj" fmla="val 156320"/>
            </a:avLst>
          </a:prstGeom>
          <a:solidFill>
            <a:srgbClr val="DA1B2E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1930003" y="2659023"/>
            <a:ext cx="233958" cy="2339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363795" y="3263503"/>
            <a:ext cx="2801183" cy="320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Роль в Веб-Страницах</a:t>
            </a:r>
            <a:endParaRPr lang="en-US" sz="2000" dirty="0"/>
          </a:p>
        </p:txBody>
      </p:sp>
      <p:sp>
        <p:nvSpPr>
          <p:cNvPr id="15" name="Text 10"/>
          <p:cNvSpPr/>
          <p:nvPr/>
        </p:nvSpPr>
        <p:spPr>
          <a:xfrm>
            <a:off x="10363795" y="3689390"/>
            <a:ext cx="3366373" cy="11853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Он позволяет браузеру правильно интерпретировать и отображать информацию, превращая код в видимый контент.</a:t>
            </a:r>
            <a:endParaRPr lang="en-US" sz="1500" dirty="0"/>
          </a:p>
        </p:txBody>
      </p:sp>
      <p:sp>
        <p:nvSpPr>
          <p:cNvPr id="16" name="Shape 11"/>
          <p:cNvSpPr/>
          <p:nvPr/>
        </p:nvSpPr>
        <p:spPr>
          <a:xfrm>
            <a:off x="6168866" y="5560338"/>
            <a:ext cx="7779068" cy="1731407"/>
          </a:xfrm>
          <a:prstGeom prst="roundRect">
            <a:avLst>
              <a:gd name="adj" fmla="val 6338"/>
            </a:avLst>
          </a:prstGeom>
          <a:solidFill>
            <a:srgbClr val="FFFFFF"/>
          </a:solidFill>
          <a:ln/>
        </p:spPr>
      </p:sp>
      <p:sp>
        <p:nvSpPr>
          <p:cNvPr id="17" name="Shape 12"/>
          <p:cNvSpPr/>
          <p:nvPr/>
        </p:nvSpPr>
        <p:spPr>
          <a:xfrm>
            <a:off x="6168866" y="5537478"/>
            <a:ext cx="7779068" cy="91440"/>
          </a:xfrm>
          <a:prstGeom prst="roundRect">
            <a:avLst>
              <a:gd name="adj" fmla="val 89565"/>
            </a:avLst>
          </a:prstGeom>
          <a:solidFill>
            <a:srgbClr val="DA1B2E"/>
          </a:solidFill>
          <a:ln/>
        </p:spPr>
      </p:sp>
      <p:sp>
        <p:nvSpPr>
          <p:cNvPr id="18" name="Shape 13"/>
          <p:cNvSpPr/>
          <p:nvPr/>
        </p:nvSpPr>
        <p:spPr>
          <a:xfrm>
            <a:off x="9765923" y="5267920"/>
            <a:ext cx="584954" cy="584954"/>
          </a:xfrm>
          <a:prstGeom prst="roundRect">
            <a:avLst>
              <a:gd name="adj" fmla="val 156320"/>
            </a:avLst>
          </a:prstGeom>
          <a:solidFill>
            <a:srgbClr val="DA1B2E"/>
          </a:solidFill>
          <a:ln/>
        </p:spPr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941421" y="5443299"/>
            <a:ext cx="233958" cy="233958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386632" y="6047780"/>
            <a:ext cx="2565678" cy="320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Основные Теги</a:t>
            </a:r>
            <a:endParaRPr lang="en-US" sz="2000" dirty="0"/>
          </a:p>
        </p:txBody>
      </p:sp>
      <p:sp>
        <p:nvSpPr>
          <p:cNvPr id="21" name="Text 15"/>
          <p:cNvSpPr/>
          <p:nvPr/>
        </p:nvSpPr>
        <p:spPr>
          <a:xfrm>
            <a:off x="6386632" y="6473666"/>
            <a:ext cx="7343537" cy="6003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Включает такие теги, как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&lt;h1&gt;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заголовков,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&lt;p&gt;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параграфов и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&lt;img&gt;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изображений.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58039" y="455176"/>
            <a:ext cx="10316528" cy="530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50"/>
              </a:lnSpc>
              <a:buNone/>
            </a:pPr>
            <a:r>
              <a:rPr lang="en-US" sz="33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Статический HTML: Базовая Структура Документа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342" y="1225748"/>
            <a:ext cx="9535716" cy="59636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783521" y="4076842"/>
            <a:ext cx="1965949" cy="346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1750"/>
              </a:lnSpc>
              <a:buNone/>
            </a:pPr>
            <a:r>
              <a:rPr lang="en-US" sz="14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BODY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331784" y="6598111"/>
            <a:ext cx="1965950" cy="346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HEAD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9880595" y="4075561"/>
            <a:ext cx="1965950" cy="346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HTML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6331784" y="1469731"/>
            <a:ext cx="1965950" cy="3468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750"/>
              </a:lnSpc>
              <a:buNone/>
            </a:pPr>
            <a:r>
              <a:rPr lang="en-US" sz="14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DOCTYPE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458039" y="7324368"/>
            <a:ext cx="11714321" cy="450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2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Каждый HTML-документ строится по строгому шаблону, который обеспечивает его корректное отображение в любом браузере. Понимание этих элементов является ключом к созданию правильно структурированных веб-страниц.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4013" y="858203"/>
            <a:ext cx="7795974" cy="12670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Форматирование Текста в HTML</a:t>
            </a:r>
            <a:endParaRPr lang="en-US" sz="3950" dirty="0"/>
          </a:p>
        </p:txBody>
      </p:sp>
      <p:sp>
        <p:nvSpPr>
          <p:cNvPr id="4" name="Text 1"/>
          <p:cNvSpPr/>
          <p:nvPr/>
        </p:nvSpPr>
        <p:spPr>
          <a:xfrm>
            <a:off x="674013" y="2553057"/>
            <a:ext cx="2534007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Теги для Стиля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74013" y="3040856"/>
            <a:ext cx="3663077" cy="1746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&lt;b&gt;, &lt;i&gt;, &lt;u&gt;: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Жирный, курсив, подчеркнутый текст для визуального выделения.</a:t>
            </a:r>
            <a:endParaRPr lang="en-US" sz="150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&lt;strong&gt;, &lt;em&gt;: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Семантические теги для важного и акцентированного текста.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74013" y="4958087"/>
            <a:ext cx="2534007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Создание Списков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74013" y="5445886"/>
            <a:ext cx="3663077" cy="1746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&lt;ul&gt; (Unordered List):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Неупорядоченные списки с маркерами.</a:t>
            </a:r>
            <a:endParaRPr lang="en-US" sz="1500" dirty="0"/>
          </a:p>
          <a:p>
            <a:pPr marL="342900" indent="-342900" algn="l">
              <a:lnSpc>
                <a:spcPts val="2250"/>
              </a:lnSpc>
              <a:buSzPct val="100000"/>
              <a:buChar char="•"/>
            </a:pPr>
            <a:r>
              <a:rPr lang="en-US" sz="15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&lt;ol&gt; (Ordered List):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Упорядоченные списки с нумерацией.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4814530" y="2553057"/>
            <a:ext cx="2609374" cy="316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Важность Семантики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4814530" y="3040856"/>
            <a:ext cx="3663077" cy="145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Правильный выбор тегов не только улучшает внешний вид, но и повышает доступность, SEO-оптимизацию и понимание структуры документа поисковыми системами.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4814530" y="4649867"/>
            <a:ext cx="3663077" cy="11791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&lt;strong&gt;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для истинной важности, а </a:t>
            </a:r>
            <a:r>
              <a:rPr lang="en-US" sz="15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&lt;b&gt;</a:t>
            </a:r>
            <a:r>
              <a:rPr lang="en-US" sz="15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— лишь для визуального выделения без дополнительного смысла.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07971"/>
            <a:ext cx="11577637" cy="712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Цвета в Веб-Дизайне: Основные Понятия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2053947"/>
            <a:ext cx="2430542" cy="24305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309" y="47552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Влияние Цвета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8309" y="5241369"/>
            <a:ext cx="4190762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Цвет играет ключевую роль в восприятии сайта, формируя первое впечатление и влияя на эмоции пользователей. Он повышает читабельность и узнаваемость бренда.</a:t>
            </a:r>
            <a:endParaRPr lang="en-US" sz="1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819" y="2053947"/>
            <a:ext cx="2430542" cy="24305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19819" y="47552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Способы Задания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19819" y="5241369"/>
            <a:ext cx="4190762" cy="17564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Цвета можно задавать с помощью ключевых слов (например,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red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), шестнадцатеричных кодов (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#FF0000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 или функциональных значений (например, </a:t>
            </a:r>
            <a:r>
              <a:rPr lang="en-US" sz="17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rgb(255,0,0)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329" y="2053947"/>
            <a:ext cx="2430542" cy="24305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81329" y="475523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Цветовые Модели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81329" y="5241369"/>
            <a:ext cx="4190762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Основные модели включают </a:t>
            </a: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RGB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(красный, зеленый, синий), </a:t>
            </a: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HEX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(шестнадцатеричный код) и </a:t>
            </a:r>
            <a:r>
              <a:rPr lang="en-US" sz="17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HSL</a:t>
            </a: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(оттенок, насыщенность, светлота). Каждая имеет свои преимущества в зависимости от задачи.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4247" y="562332"/>
            <a:ext cx="13248918" cy="6055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Цветовая Модель RGB: Как Работает и Где Применяется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44247" y="2337792"/>
            <a:ext cx="2422327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Основы RGB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644247" y="2796897"/>
            <a:ext cx="4377690" cy="136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Модель RGB использует смешение трех основных цветов света – красного (Red), зеленого (Green) и синего (Blue) – для воспроизведения широкого спектра цветов на цифровых экранах.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644247" y="4299109"/>
            <a:ext cx="4377690" cy="13621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Каждый канал имеет диапазон значений от </a:t>
            </a:r>
            <a:r>
              <a:rPr lang="en-US" sz="14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0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(полное отсутствие цвета) до </a:t>
            </a:r>
            <a:r>
              <a:rPr lang="en-US" sz="140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255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(максимальная интенсивность цвета).</a:t>
            </a:r>
            <a:endParaRPr lang="en-US" sz="1400" dirty="0"/>
          </a:p>
          <a:p>
            <a:pPr marL="342900" indent="-342900" algn="l">
              <a:lnSpc>
                <a:spcPts val="2100"/>
              </a:lnSpc>
              <a:buSzPct val="100000"/>
              <a:buChar char="•"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Например,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rgb(255, 0, 0)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создает ярко-красный цвет, а 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rgb(0, 0, 0)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– черный.</a:t>
            </a:r>
            <a:endParaRPr lang="en-US" sz="1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661" y="1578412"/>
            <a:ext cx="8514993" cy="48251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20353" y="6847015"/>
            <a:ext cx="13065800" cy="559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Альфа-канал (</a:t>
            </a:r>
            <a:r>
              <a:rPr lang="en-US" sz="1400" dirty="0">
                <a:solidFill>
                  <a:srgbClr val="3B3535"/>
                </a:solidFill>
                <a:highlight>
                  <a:srgbClr val="F2F2F2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rgba</a:t>
            </a:r>
            <a:r>
              <a:rPr lang="en-US" sz="14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) добавляет возможность контроля прозрачности, где значение от 0 (полностью прозрачный) до 1 (полностью непрозрачный).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4247" y="6671040"/>
            <a:ext cx="22860" cy="911781"/>
          </a:xfrm>
          <a:prstGeom prst="rect">
            <a:avLst/>
          </a:prstGeom>
          <a:solidFill>
            <a:srgbClr val="DA1B2E"/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013222"/>
            <a:ext cx="131137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Форматы Графических Изображений и Их Особенности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58309" y="2871907"/>
            <a:ext cx="3115985" cy="3407212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30480">
            <a:solidFill>
              <a:srgbClr val="DFB8B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005364" y="3118961"/>
            <a:ext cx="262187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JPEG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005364" y="3605093"/>
            <a:ext cx="2621875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Идеален для фотографий, поддерживает миллионы цветов, но использует сжатие с потерями, что может ухудшить качество.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090868" y="2871907"/>
            <a:ext cx="3115985" cy="3407212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30480">
            <a:solidFill>
              <a:srgbClr val="DFB8B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37923" y="3118961"/>
            <a:ext cx="262187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PNG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4337923" y="3605093"/>
            <a:ext cx="2621875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Подходит для изображений с прозрачностью и высокой детализацией (логотипы, иконки), использует сжатие без потерь.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7423428" y="2871907"/>
            <a:ext cx="3115985" cy="3407212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30480">
            <a:solidFill>
              <a:srgbClr val="DFB8B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670483" y="3118961"/>
            <a:ext cx="2621875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GIF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7670483" y="3605093"/>
            <a:ext cx="2621875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Используется для простой анимации и изображений с ограниченной палитрой (до 256 цветов).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0755987" y="2871907"/>
            <a:ext cx="3116104" cy="3407212"/>
          </a:xfrm>
          <a:prstGeom prst="roundRect">
            <a:avLst>
              <a:gd name="adj" fmla="val 2920"/>
            </a:avLst>
          </a:prstGeom>
          <a:solidFill>
            <a:srgbClr val="FFFFFF"/>
          </a:solidFill>
          <a:ln w="30480">
            <a:solidFill>
              <a:srgbClr val="DFB8B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003042" y="3118961"/>
            <a:ext cx="2621994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dirty="0">
                <a:solidFill>
                  <a:srgbClr val="3B3535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SVG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1003042" y="3605093"/>
            <a:ext cx="2621994" cy="2080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Векторный формат, масштабируется без потери качества. Идеален для иконок, графиков и иллюстраций.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758309" y="6522839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Выбор правильного формата изображения напрямую влияет на скорость загрузки страницы и качество визуального контента.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6362" y="1444228"/>
            <a:ext cx="7844076" cy="1221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Веб-Дизайн и Дисплеи: Как Цвета Отображаются на Экране</a:t>
            </a:r>
            <a:endParaRPr lang="en-US" sz="3800" dirty="0"/>
          </a:p>
        </p:txBody>
      </p:sp>
      <p:sp>
        <p:nvSpPr>
          <p:cNvPr id="4" name="Text 1"/>
          <p:cNvSpPr/>
          <p:nvPr/>
        </p:nvSpPr>
        <p:spPr>
          <a:xfrm>
            <a:off x="6136362" y="3063835"/>
            <a:ext cx="2443520" cy="305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Отображение Цвета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136362" y="3528298"/>
            <a:ext cx="3695581" cy="1103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Цвета могут выглядеть по-разному на различных устройствах и экранах из-за различий в калибровке, цветовом пространстве и настройках дисплея.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136362" y="4775002"/>
            <a:ext cx="3695581" cy="1379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Использование </a:t>
            </a: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RGB-значений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обеспечивает наибольшую точность в воспроизведении цветов в веб-среде, так как это нативная модель для большинства дисплеев.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0292477" y="3063835"/>
            <a:ext cx="2613422" cy="305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1F1E1E"/>
                </a:solidFill>
                <a:latin typeface="Sora Semi Bold" pitchFamily="34" charset="0"/>
                <a:ea typeface="Sora Semi Bold" pitchFamily="34" charset="-122"/>
                <a:cs typeface="Sora Semi Bold" pitchFamily="34" charset="-120"/>
              </a:rPr>
              <a:t>Практические Советы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292477" y="3528298"/>
            <a:ext cx="3695581" cy="3035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Выбирайте </a:t>
            </a:r>
            <a:r>
              <a:rPr lang="en-US" sz="1450" dirty="0">
                <a:solidFill>
                  <a:srgbClr val="DA1B2E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контрастные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цветовые пары для текста и фона.</a:t>
            </a:r>
            <a:endParaRPr lang="en-US" sz="1450" dirty="0"/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Тестируйте дизайн на </a:t>
            </a: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разных устройствах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(мобильные, планшеты, десктопы).</a:t>
            </a:r>
            <a:endParaRPr lang="en-US" sz="1450" dirty="0"/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Используйте </a:t>
            </a: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цветовые палитры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, которые вызывают нужные эмоции и соответствуют бренду.</a:t>
            </a:r>
            <a:endParaRPr lang="en-US" sz="1450" dirty="0"/>
          </a:p>
          <a:p>
            <a:pPr marL="342900" indent="-342900" algn="l">
              <a:lnSpc>
                <a:spcPts val="2150"/>
              </a:lnSpc>
              <a:buSzPct val="100000"/>
              <a:buChar char="•"/>
            </a:pP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Учитывайте </a:t>
            </a:r>
            <a:r>
              <a:rPr lang="en-US" sz="1450" b="1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доступность</a:t>
            </a:r>
            <a:r>
              <a:rPr lang="en-US" sz="1450" dirty="0">
                <a:solidFill>
                  <a:srgbClr val="3B3535"/>
                </a:solidFill>
                <a:latin typeface="Sora Light" pitchFamily="34" charset="0"/>
                <a:ea typeface="Sora Light" pitchFamily="34" charset="-122"/>
                <a:cs typeface="Sora Light" pitchFamily="34" charset="-120"/>
              </a:rPr>
              <a:t> (цветовая слепота), используя инструменты проверки контрастности.</a:t>
            </a:r>
            <a:endParaRPr lang="en-US" sz="14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</TotalTime>
  <Words>786</Words>
  <Application>Microsoft Office PowerPoint</Application>
  <PresentationFormat>Произвольный</PresentationFormat>
  <Paragraphs>82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Sora Semi Bold</vt:lpstr>
      <vt:lpstr>Book Antiqua</vt:lpstr>
      <vt:lpstr>Sora Light</vt:lpstr>
      <vt:lpstr>Consolas</vt:lpstr>
      <vt:lpstr>Calibri</vt:lpstr>
      <vt:lpstr>Wingdings 2</vt:lpstr>
      <vt:lpstr>Wingdings</vt:lpstr>
      <vt:lpstr>Wingdings 3</vt:lpstr>
      <vt:lpstr>Lucida Sans</vt:lpstr>
      <vt:lpstr>Times New Roman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2026-01-30T09:29:16Z</dcterms:created>
  <dcterms:modified xsi:type="dcterms:W3CDTF">2026-02-01T16:42:06Z</dcterms:modified>
</cp:coreProperties>
</file>